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</p:sldMasterIdLst>
  <p:sldIdLst>
    <p:sldId id="256" r:id="rId2"/>
    <p:sldId id="266" r:id="rId3"/>
    <p:sldId id="25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630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20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720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5879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453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701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2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992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42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021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40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852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892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520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40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45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959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CE834B6-68DB-4C5A-8D74-6211D7260092}" type="datetimeFigureOut">
              <a:rPr lang="ru-RU" smtClean="0"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781B80A-4EBC-4A0C-A537-8BD68025A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9401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  <p:sldLayoutId id="2147483969" r:id="rId13"/>
    <p:sldLayoutId id="2147483970" r:id="rId14"/>
    <p:sldLayoutId id="2147483971" r:id="rId15"/>
    <p:sldLayoutId id="2147483972" r:id="rId16"/>
    <p:sldLayoutId id="214748397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39233" y="665265"/>
            <a:ext cx="9885286" cy="533188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>Деятельность школьного ученического самоуправления обучающихся </a:t>
            </a:r>
            <a:br>
              <a:rPr kumimoji="0" lang="ru-RU" sz="3600" b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</a:br>
            <a:r>
              <a:rPr kumimoji="0" lang="ru-RU" sz="3600" b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>в  МБОУ «СОШ  №1 </a:t>
            </a:r>
            <a:r>
              <a:rPr kumimoji="0" lang="ru-RU" sz="3600" b="0" u="none" strike="noStrike" kern="1200" cap="none" spc="0" normalizeH="0" baseline="0" noProof="0" dirty="0" err="1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>г.Азнакаево</a:t>
            </a:r>
            <a:r>
              <a:rPr kumimoji="0" lang="ru-RU" sz="3600" b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>»</a:t>
            </a:r>
            <a:br>
              <a:rPr kumimoji="0" lang="ru-RU" sz="3600" b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</a:br>
            <a:r>
              <a:rPr kumimoji="0" lang="ru-RU" sz="3600" b="0" u="none" strike="noStrike" kern="1200" cap="none" spc="0" normalizeH="0" baseline="0" noProof="0" dirty="0" err="1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>Азнакаевского</a:t>
            </a:r>
            <a:r>
              <a:rPr kumimoji="0" lang="ru-RU" sz="3600" b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> муниципального района Республики Татарстан</a:t>
            </a:r>
            <a:r>
              <a:rPr kumimoji="0" lang="ru-RU" sz="36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/>
            </a:r>
            <a:br>
              <a:rPr kumimoji="0" lang="ru-RU" sz="36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</a:br>
            <a:endParaRPr kumimoji="0" lang="ru-RU" sz="4400" b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63027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2351" y="188640"/>
            <a:ext cx="8208912" cy="650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50000"/>
              </a:lnSpc>
            </a:pPr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</a:rPr>
              <a:t> 3 модуль – реализация и развитие системы УС:</a:t>
            </a:r>
            <a:endParaRPr lang="ru-RU" dirty="0">
              <a:latin typeface="Times New Roman"/>
              <a:ea typeface="Times New Roman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Выбор школьного ученического самоуправления, председателя ученического самоуправления;</a:t>
            </a:r>
            <a:endParaRPr lang="ru-RU" dirty="0">
              <a:latin typeface="Times New Roman"/>
              <a:ea typeface="Times New Roman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Отработка механизмов сотрудничества, совершенствование отношении системы «Ученическое самоуправление – педагогический коллектив»;</a:t>
            </a:r>
            <a:endParaRPr lang="ru-RU" dirty="0">
              <a:latin typeface="Times New Roman"/>
              <a:ea typeface="Times New Roman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Проведение Ученической конференций, где рассматриваются вопросы:</a:t>
            </a:r>
            <a:endParaRPr lang="ru-RU" dirty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        Разработка положения об ученическом самоуправлении:</a:t>
            </a:r>
          </a:p>
          <a:p>
            <a:pPr marL="450215"/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Цели, задачи </a:t>
            </a:r>
          </a:p>
          <a:p>
            <a:pPr marL="450215"/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Структура ученического самоуправления </a:t>
            </a:r>
          </a:p>
          <a:p>
            <a:pPr marL="450215"/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Права и обязанности </a:t>
            </a:r>
          </a:p>
          <a:p>
            <a:pPr marL="450215"/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Круг вопросов, находящихся в компетенции  ученического самоуправления</a:t>
            </a:r>
          </a:p>
          <a:p>
            <a:pPr marL="450215"/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Функции ученического самоуправления</a:t>
            </a:r>
          </a:p>
          <a:p>
            <a:pPr marL="450215"/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Деятельность ученического самоуправления</a:t>
            </a:r>
          </a:p>
          <a:p>
            <a:pPr>
              <a:lnSpc>
                <a:spcPts val="1755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       План работы  органов школьного ученического самоуправления  </a:t>
            </a:r>
          </a:p>
          <a:p>
            <a:pPr>
              <a:lnSpc>
                <a:spcPts val="1755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       План работы общешкольных творческих дел по направлениям воспитательной работы.</a:t>
            </a:r>
          </a:p>
          <a:p>
            <a:pPr>
              <a:lnSpc>
                <a:spcPts val="1755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       План заседаний органа Ученического самоуправления</a:t>
            </a:r>
          </a:p>
          <a:p>
            <a:pPr>
              <a:lnSpc>
                <a:spcPts val="1755"/>
              </a:lnSpc>
            </a:pPr>
            <a:endParaRPr lang="ru-RU" dirty="0">
              <a:latin typeface="Times New Roman"/>
              <a:ea typeface="Times New Roman"/>
            </a:endParaRPr>
          </a:p>
          <a:p>
            <a:pPr marL="342900" indent="-342900">
              <a:buAutoNum type="arabicPeriod" startAt="4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Участие органов ученического самоуправления в запланированных мероприятиях коллективно-творческих дел;</a:t>
            </a:r>
            <a:endParaRPr lang="ru-RU" dirty="0">
              <a:latin typeface="Times New Roman"/>
              <a:ea typeface="Times New Roman"/>
            </a:endParaRPr>
          </a:p>
          <a:p>
            <a:pPr marL="342900" indent="-342900">
              <a:buAutoNum type="arabicPeriod" startAt="4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Работа с ученическими, педагогическими коллективами и родительской общественностью. </a:t>
            </a:r>
            <a:endParaRPr lang="ru-RU" dirty="0">
              <a:latin typeface="Times New Roman"/>
              <a:ea typeface="Times New Roman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6. Отчеты органов самоуправления Ученического совета.</a:t>
            </a:r>
            <a:endParaRPr lang="ru-RU" dirty="0">
              <a:latin typeface="Times New Roman"/>
              <a:ea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03" y="3306024"/>
            <a:ext cx="2587489" cy="17204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953" y="5084805"/>
            <a:ext cx="2548641" cy="16945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474"/>
            <a:ext cx="2265671" cy="15064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32" y="1648280"/>
            <a:ext cx="2405449" cy="159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5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5187" y="116632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50000"/>
              </a:lnSpc>
            </a:pPr>
            <a:endParaRPr lang="ru-RU" sz="1600" dirty="0">
              <a:latin typeface="Times New Roman"/>
              <a:ea typeface="Times New Roman"/>
            </a:endParaRPr>
          </a:p>
          <a:p>
            <a:pPr indent="449580">
              <a:lnSpc>
                <a:spcPct val="150000"/>
              </a:lnSpc>
            </a:pPr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</a:rPr>
              <a:t> 4 модуль – мониторинг реализации и развития проекта: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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оценка личностного роста обучающихся;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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Диагностика уровня психологического климата в коллективе;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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анализ результатов;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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выводы, обобщения, рекомендации;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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подготовка аналитических </a:t>
            </a:r>
            <a:r>
              <a:rPr lang="ru-RU" dirty="0" smtClean="0">
                <a:solidFill>
                  <a:srgbClr val="0D0D0D"/>
                </a:solidFill>
                <a:latin typeface="Times New Roman"/>
                <a:ea typeface="Times New Roman"/>
              </a:rPr>
              <a:t>материалов;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"/>
              <a:tabLst>
                <a:tab pos="381000" algn="l"/>
              </a:tabLst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 награждение активных </a:t>
            </a:r>
            <a:r>
              <a:rPr lang="ru-RU" dirty="0" smtClean="0">
                <a:solidFill>
                  <a:srgbClr val="0D0D0D"/>
                </a:solidFill>
                <a:latin typeface="Times New Roman"/>
                <a:ea typeface="Times New Roman"/>
              </a:rPr>
              <a:t>участников.</a:t>
            </a:r>
            <a:endParaRPr lang="ru-RU" sz="1600" dirty="0">
              <a:latin typeface="Times New Roman"/>
              <a:ea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171" y="4967416"/>
            <a:ext cx="2600061" cy="17287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612" y="3492741"/>
            <a:ext cx="2880607" cy="19152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91" y="4836662"/>
            <a:ext cx="2709987" cy="1801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771" y="3532952"/>
            <a:ext cx="2710577" cy="180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6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495" y="188640"/>
            <a:ext cx="8208912" cy="6535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D0D0D"/>
                </a:solidFill>
                <a:latin typeface="Times New Roman"/>
                <a:ea typeface="Times New Roman"/>
              </a:rPr>
              <a:t>Результаты реализации проекта</a:t>
            </a:r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</a:rPr>
              <a:t>:</a:t>
            </a:r>
            <a:endParaRPr lang="ru-RU" sz="1600" dirty="0">
              <a:latin typeface="Times New Roman"/>
              <a:ea typeface="Times New Roman"/>
            </a:endParaRPr>
          </a:p>
          <a:p>
            <a:pPr algn="ctr"/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</a:rPr>
              <a:t> 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indent="-342900" algn="just">
              <a:buFont typeface="Symbol"/>
              <a:buChar char="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улучшение психологической и социальной комфортности в  едином  воспитательном пространстве;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indent="-342900" algn="just">
              <a:buFont typeface="Symbol"/>
              <a:buChar char="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развитие и сплочение ученического коллектива школы;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1000"/>
              </a:spcAft>
              <a:buFont typeface="Symbol"/>
              <a:buChar char=""/>
              <a:tabLst>
                <a:tab pos="228600" algn="l"/>
                <a:tab pos="342900" algn="l"/>
                <a:tab pos="914400" algn="l"/>
              </a:tabLst>
            </a:pP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 приобретение опыта управленческой деятельности;</a:t>
            </a:r>
            <a:endParaRPr lang="ru-RU" sz="16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1000"/>
              </a:spcAft>
              <a:buFont typeface="Symbol"/>
              <a:buChar char=""/>
              <a:tabLst>
                <a:tab pos="228600" algn="l"/>
                <a:tab pos="342900" algn="l"/>
                <a:tab pos="914400" algn="l"/>
              </a:tabLst>
            </a:pP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раскрытие и реализация организаторских и творческих способностей обучающихся;</a:t>
            </a:r>
            <a:endParaRPr lang="ru-RU" sz="16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1000"/>
              </a:spcAft>
              <a:buFont typeface="Symbol"/>
              <a:buChar char=""/>
              <a:tabLst>
                <a:tab pos="228600" algn="l"/>
                <a:tab pos="342900" algn="l"/>
                <a:tab pos="914400" algn="l"/>
              </a:tabLst>
            </a:pP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ощущение   значимости и причастности к решению вопросов и проблем школы;</a:t>
            </a:r>
            <a:endParaRPr lang="ru-RU" sz="16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1000"/>
              </a:spcAft>
              <a:buFont typeface="Symbol"/>
              <a:buChar char=""/>
              <a:tabLst>
                <a:tab pos="228600" algn="l"/>
                <a:tab pos="342900" algn="l"/>
                <a:tab pos="914400" algn="l"/>
              </a:tabLst>
            </a:pP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формирование умения конструктивно решат возникающие проблемы;</a:t>
            </a:r>
            <a:endParaRPr lang="ru-RU" sz="16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1000"/>
              </a:spcAft>
              <a:buFont typeface="Symbol"/>
              <a:buChar char=""/>
              <a:tabLst>
                <a:tab pos="228600" algn="l"/>
                <a:tab pos="342900" algn="l"/>
                <a:tab pos="914400" algn="l"/>
              </a:tabLst>
            </a:pP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умение сотрудничать с взрослыми и сверстниками на основе общих взглядов, ценностей и  интересов;</a:t>
            </a:r>
            <a:endParaRPr lang="ru-RU" sz="16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1000"/>
              </a:spcAft>
              <a:buFont typeface="Symbol"/>
              <a:buChar char=""/>
              <a:tabLst>
                <a:tab pos="228600" algn="l"/>
                <a:tab pos="342900" algn="l"/>
                <a:tab pos="914400" algn="l"/>
              </a:tabLst>
            </a:pP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строить доверительные и уважительные отношения в коллективе;</a:t>
            </a:r>
            <a:endParaRPr lang="ru-RU" sz="16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1000"/>
              </a:spcAft>
              <a:buFont typeface="Symbol"/>
              <a:buChar char=""/>
              <a:tabLst>
                <a:tab pos="228600" algn="l"/>
                <a:tab pos="342900" algn="l"/>
                <a:tab pos="914400" algn="l"/>
              </a:tabLst>
            </a:pP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приобретение опыта самоорганизации;</a:t>
            </a:r>
            <a:endParaRPr lang="ru-RU" sz="16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1000"/>
              </a:spcAft>
              <a:buFont typeface="Symbol"/>
              <a:buChar char=""/>
              <a:tabLst>
                <a:tab pos="228600" algn="l"/>
                <a:tab pos="342900" algn="l"/>
                <a:tab pos="914400" algn="l"/>
              </a:tabLst>
            </a:pP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приобретение знании проектной деятельности. </a:t>
            </a:r>
            <a:endParaRPr lang="ru-RU" sz="16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indent="449580" algn="just"/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Развиваясь в различных видах деятельности детей, ученическое самоуправление охватывает все большее число задач, которые раньше решали члены педагогического коллектива.</a:t>
            </a:r>
            <a:endParaRPr lang="ru-RU" sz="16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pic>
        <p:nvPicPr>
          <p:cNvPr id="3" name="Picture 2" descr="DSC_028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488" y="2378445"/>
            <a:ext cx="3019425" cy="20129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0033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346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092" y="576649"/>
            <a:ext cx="3229234" cy="52639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9263" algn="just">
              <a:lnSpc>
                <a:spcPct val="115000"/>
              </a:lnSpc>
              <a:spcBef>
                <a:spcPct val="0"/>
              </a:spcBef>
              <a:buFont typeface="Wingdings 3" charset="2"/>
              <a:buNone/>
            </a:pPr>
            <a:r>
              <a:rPr lang="ru-RU" altLang="ru-RU" sz="36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«Когда родители,  учителя, ученики   и все видят друг друга как партнеров, создается заботливое </a:t>
            </a:r>
            <a:r>
              <a:rPr lang="ru-RU" alt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сообщество</a:t>
            </a:r>
            <a:r>
              <a:rPr lang="ru-RU" altLang="ru-RU" sz="36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,  и оно начинает работать»</a:t>
            </a:r>
          </a:p>
          <a:p>
            <a:pPr marL="0" indent="0" algn="r">
              <a:spcBef>
                <a:spcPct val="0"/>
              </a:spcBef>
              <a:buFont typeface="Wingdings 3" charset="2"/>
              <a:buNone/>
            </a:pPr>
            <a:r>
              <a:rPr lang="ru-RU" altLang="ru-RU" sz="28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                   </a:t>
            </a:r>
            <a:r>
              <a:rPr lang="ru-RU" alt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                                </a:t>
            </a:r>
            <a:r>
              <a:rPr lang="ru-RU" altLang="ru-RU" sz="28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Джойс Эпштейн </a:t>
            </a:r>
            <a:endParaRPr lang="ru-RU" altLang="ru-RU" sz="2800" b="1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 charset="0"/>
            </a:endParaRPr>
          </a:p>
          <a:p>
            <a:pPr marL="0" indent="0">
              <a:buFont typeface="Wingdings 3" charset="2"/>
              <a:buNone/>
            </a:pP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0" t="2642" r="6233" b="3784"/>
          <a:stretch/>
        </p:blipFill>
        <p:spPr>
          <a:xfrm>
            <a:off x="3509320" y="91619"/>
            <a:ext cx="8517924" cy="66222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4555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 txBox="1">
            <a:spLocks/>
          </p:cNvSpPr>
          <p:nvPr/>
        </p:nvSpPr>
        <p:spPr bwMode="auto">
          <a:xfrm>
            <a:off x="353470" y="115329"/>
            <a:ext cx="5726054" cy="663146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Наша миссия</a:t>
            </a: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Открываем дверь в большой мир,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дотрагиваясь до сердца 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развивая ум</a:t>
            </a:r>
            <a:endParaRPr kumimoji="0" lang="ru-RU" sz="27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Наши ценности</a:t>
            </a: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7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Л</a:t>
            </a:r>
            <a:r>
              <a:rPr kumimoji="0" lang="ru-RU" sz="27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юбознательность</a:t>
            </a:r>
            <a:endParaRPr kumimoji="0" lang="ru-RU" sz="27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7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И</a:t>
            </a:r>
            <a:r>
              <a:rPr kumimoji="0" lang="ru-RU" sz="27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нтеллект</a:t>
            </a:r>
            <a:endParaRPr kumimoji="0" lang="ru-RU" sz="27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7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Ч</a:t>
            </a:r>
            <a:r>
              <a:rPr kumimoji="0" lang="ru-RU" sz="27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есть</a:t>
            </a:r>
            <a:endParaRPr kumimoji="0" lang="ru-RU" sz="27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7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Н</a:t>
            </a:r>
            <a:r>
              <a:rPr kumimoji="0" lang="ru-RU" sz="27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овация</a:t>
            </a:r>
            <a:endParaRPr kumimoji="0" lang="ru-RU" sz="27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7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О</a:t>
            </a:r>
            <a:r>
              <a:rPr kumimoji="0" lang="ru-RU" sz="27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тветственность</a:t>
            </a:r>
            <a:endParaRPr kumimoji="0" lang="ru-RU" sz="27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7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С</a:t>
            </a:r>
            <a:r>
              <a:rPr kumimoji="0" lang="ru-RU" sz="27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отрудничество</a:t>
            </a:r>
            <a:endParaRPr kumimoji="0" lang="ru-RU" sz="27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7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Т</a:t>
            </a:r>
            <a:r>
              <a:rPr kumimoji="0" lang="ru-RU" sz="27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радиции</a:t>
            </a:r>
            <a:endParaRPr kumimoji="0" lang="ru-RU" sz="27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7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Личность!!!!</a:t>
            </a:r>
            <a:endParaRPr kumimoji="0" lang="ru-RU" sz="27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5104500"/>
              </p:ext>
            </p:extLst>
          </p:nvPr>
        </p:nvGraphicFramePr>
        <p:xfrm>
          <a:off x="6945957" y="174069"/>
          <a:ext cx="4603492" cy="6513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3" imgW="5666994" imgH="8020002" progId="AcroExch.Document.11">
                  <p:embed/>
                </p:oleObj>
              </mc:Choice>
              <mc:Fallback>
                <p:oleObj name="Acrobat Document" r:id="rId3" imgW="5666994" imgH="8020002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45957" y="174069"/>
                        <a:ext cx="4603492" cy="65139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34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8078502" y="2110336"/>
            <a:ext cx="2798999" cy="70985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Родительский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коллектив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726123" y="656446"/>
            <a:ext cx="2762832" cy="62660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Ученический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коллектив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338084" y="4820365"/>
            <a:ext cx="2535236" cy="4302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ШМО классных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руководителей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1261204" y="1211780"/>
            <a:ext cx="2751693" cy="79174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1-4 классы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Следопыты,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Наследники Татарстана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8107075" y="1180086"/>
            <a:ext cx="2741855" cy="83816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5-8 классы Наследники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 Татарстана, тимуровские отряды</a:t>
            </a:r>
            <a:r>
              <a:rPr lang="ru-RU" sz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 отряды ЮИД, отряд юных пожарных,  </a:t>
            </a:r>
            <a:endParaRPr lang="ru-RU" sz="1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, </a:t>
            </a:r>
            <a:r>
              <a:rPr lang="ru-RU" sz="1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СМС –дети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8128313" y="4260056"/>
            <a:ext cx="2591594" cy="593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Родительские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Комитеты классов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8052298" y="3175239"/>
            <a:ext cx="2743624" cy="70091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Родительский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комитет школы</a:t>
            </a: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4584472" y="1590928"/>
            <a:ext cx="2951028" cy="79174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8-11 классы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Совет</a:t>
            </a:r>
            <a:endParaRPr lang="ru-RU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Старшеклассников,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вожатые</a:t>
            </a:r>
          </a:p>
        </p:txBody>
      </p:sp>
      <p:sp>
        <p:nvSpPr>
          <p:cNvPr id="111628" name="WordArt 12"/>
          <p:cNvSpPr>
            <a:spLocks noChangeArrowheads="1" noChangeShapeType="1" noTextEdit="1"/>
          </p:cNvSpPr>
          <p:nvPr/>
        </p:nvSpPr>
        <p:spPr bwMode="auto">
          <a:xfrm>
            <a:off x="1455028" y="-193753"/>
            <a:ext cx="9036496" cy="1287827"/>
          </a:xfrm>
          <a:prstGeom prst="rect">
            <a:avLst/>
          </a:prstGeom>
        </p:spPr>
        <p:txBody>
          <a:bodyPr wrap="none" fromWordArt="1">
            <a:prstTxWarp prst="textDeflateTop">
              <a:avLst>
                <a:gd name="adj" fmla="val 46875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b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/>
              <a:cs typeface="Arial" charset="0"/>
            </a:endParaRP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1387018" y="5544300"/>
            <a:ext cx="2592387" cy="53340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Служба  психолого-педагогического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сопровождени</a:t>
            </a:r>
            <a:r>
              <a:rPr lang="ru-RU"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я</a:t>
            </a:r>
          </a:p>
        </p:txBody>
      </p:sp>
      <p:sp>
        <p:nvSpPr>
          <p:cNvPr id="5138" name="Oval 18"/>
          <p:cNvSpPr>
            <a:spLocks noChangeArrowheads="1"/>
          </p:cNvSpPr>
          <p:nvPr/>
        </p:nvSpPr>
        <p:spPr bwMode="auto">
          <a:xfrm>
            <a:off x="5326992" y="4471591"/>
            <a:ext cx="1561097" cy="198160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spc="50" dirty="0">
                <a:ln w="11430"/>
                <a:gradFill>
                  <a:gsLst>
                    <a:gs pos="25000">
                      <a:srgbClr val="EA157A">
                        <a:satMod val="155000"/>
                      </a:srgbClr>
                    </a:gs>
                    <a:gs pos="100000">
                      <a:srgbClr val="EA157A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СОВЕТ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spc="50" dirty="0">
                <a:ln w="11430"/>
                <a:gradFill>
                  <a:gsLst>
                    <a:gs pos="25000">
                      <a:srgbClr val="EA157A">
                        <a:satMod val="155000"/>
                      </a:srgbClr>
                    </a:gs>
                    <a:gs pos="100000">
                      <a:srgbClr val="EA157A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ШКОЛЫ</a:t>
            </a:r>
          </a:p>
        </p:txBody>
      </p:sp>
      <p:sp>
        <p:nvSpPr>
          <p:cNvPr id="5139" name="AutoShape 19"/>
          <p:cNvSpPr>
            <a:spLocks noChangeArrowheads="1"/>
          </p:cNvSpPr>
          <p:nvPr/>
        </p:nvSpPr>
        <p:spPr bwMode="auto">
          <a:xfrm rot="16200000">
            <a:off x="5742524" y="3918417"/>
            <a:ext cx="716616" cy="577850"/>
          </a:xfrm>
          <a:prstGeom prst="leftArrow">
            <a:avLst>
              <a:gd name="adj1" fmla="val 50000"/>
              <a:gd name="adj2" fmla="val 43201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495" y="3914776"/>
            <a:ext cx="158750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1338084" y="3117630"/>
            <a:ext cx="2603891" cy="74551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Педагогический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 коллектив</a:t>
            </a:r>
          </a:p>
        </p:txBody>
      </p:sp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1374258" y="2283695"/>
            <a:ext cx="2592387" cy="53962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Педагогический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 совет</a:t>
            </a:r>
          </a:p>
        </p:txBody>
      </p: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1340266" y="4171810"/>
            <a:ext cx="2592387" cy="53962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ШМО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 учителей -предметников</a:t>
            </a:r>
          </a:p>
        </p:txBody>
      </p:sp>
      <p:sp>
        <p:nvSpPr>
          <p:cNvPr id="40" name="Rectangle 8"/>
          <p:cNvSpPr>
            <a:spLocks noChangeArrowheads="1"/>
          </p:cNvSpPr>
          <p:nvPr/>
        </p:nvSpPr>
        <p:spPr bwMode="auto">
          <a:xfrm>
            <a:off x="4678570" y="3160217"/>
            <a:ext cx="2793188" cy="68881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Ученическое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самоуправление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77894" y="12687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2" name="AutoShape 15"/>
          <p:cNvSpPr>
            <a:spLocks noChangeArrowheads="1"/>
          </p:cNvSpPr>
          <p:nvPr/>
        </p:nvSpPr>
        <p:spPr bwMode="auto">
          <a:xfrm rot="3203554">
            <a:off x="4129749" y="770808"/>
            <a:ext cx="669925" cy="825313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AutoShape 15"/>
          <p:cNvSpPr>
            <a:spLocks noChangeArrowheads="1"/>
          </p:cNvSpPr>
          <p:nvPr/>
        </p:nvSpPr>
        <p:spPr bwMode="auto">
          <a:xfrm rot="18058876">
            <a:off x="7203890" y="813040"/>
            <a:ext cx="669925" cy="812321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135" name="AutoShape 15"/>
          <p:cNvSpPr>
            <a:spLocks noChangeArrowheads="1"/>
          </p:cNvSpPr>
          <p:nvPr/>
        </p:nvSpPr>
        <p:spPr bwMode="auto">
          <a:xfrm>
            <a:off x="5785191" y="1294214"/>
            <a:ext cx="669925" cy="318424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140" name="AutoShape 20"/>
          <p:cNvSpPr>
            <a:spLocks noChangeArrowheads="1"/>
          </p:cNvSpPr>
          <p:nvPr/>
        </p:nvSpPr>
        <p:spPr bwMode="auto">
          <a:xfrm rot="19446394">
            <a:off x="6655480" y="4099921"/>
            <a:ext cx="1399914" cy="577850"/>
          </a:xfrm>
          <a:prstGeom prst="leftArrow">
            <a:avLst>
              <a:gd name="adj1" fmla="val 50000"/>
              <a:gd name="adj2" fmla="val 2919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7751" y="229941"/>
            <a:ext cx="113682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Структура и органы управления образовательной организацией </a:t>
            </a:r>
          </a:p>
        </p:txBody>
      </p:sp>
      <p:sp>
        <p:nvSpPr>
          <p:cNvPr id="5141" name="AutoShape 21"/>
          <p:cNvSpPr>
            <a:spLocks noChangeArrowheads="1"/>
          </p:cNvSpPr>
          <p:nvPr/>
        </p:nvSpPr>
        <p:spPr bwMode="auto">
          <a:xfrm rot="13063431">
            <a:off x="4086065" y="4120789"/>
            <a:ext cx="1390556" cy="577850"/>
          </a:xfrm>
          <a:prstGeom prst="leftArrow">
            <a:avLst>
              <a:gd name="adj1" fmla="val 50000"/>
              <a:gd name="adj2" fmla="val 2919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AutoShape 15"/>
          <p:cNvSpPr>
            <a:spLocks noChangeArrowheads="1"/>
          </p:cNvSpPr>
          <p:nvPr/>
        </p:nvSpPr>
        <p:spPr bwMode="auto">
          <a:xfrm>
            <a:off x="8546922" y="2803581"/>
            <a:ext cx="669925" cy="398915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AutoShape 15"/>
          <p:cNvSpPr>
            <a:spLocks noChangeArrowheads="1"/>
          </p:cNvSpPr>
          <p:nvPr/>
        </p:nvSpPr>
        <p:spPr bwMode="auto">
          <a:xfrm>
            <a:off x="8546922" y="3895959"/>
            <a:ext cx="669925" cy="398915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AutoShape 15"/>
          <p:cNvSpPr>
            <a:spLocks noChangeArrowheads="1"/>
          </p:cNvSpPr>
          <p:nvPr/>
        </p:nvSpPr>
        <p:spPr bwMode="auto">
          <a:xfrm>
            <a:off x="5765869" y="2465266"/>
            <a:ext cx="669925" cy="761192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AutoShape 19"/>
          <p:cNvSpPr>
            <a:spLocks noChangeArrowheads="1"/>
          </p:cNvSpPr>
          <p:nvPr/>
        </p:nvSpPr>
        <p:spPr bwMode="auto">
          <a:xfrm rot="16200000">
            <a:off x="3040606" y="2714114"/>
            <a:ext cx="314356" cy="577850"/>
          </a:xfrm>
          <a:prstGeom prst="leftArrow">
            <a:avLst>
              <a:gd name="adj1" fmla="val 50000"/>
              <a:gd name="adj2" fmla="val 43201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AutoShape 19"/>
          <p:cNvSpPr>
            <a:spLocks noChangeArrowheads="1"/>
          </p:cNvSpPr>
          <p:nvPr/>
        </p:nvSpPr>
        <p:spPr bwMode="auto">
          <a:xfrm rot="16200000">
            <a:off x="3036555" y="3783028"/>
            <a:ext cx="314356" cy="577850"/>
          </a:xfrm>
          <a:prstGeom prst="leftArrow">
            <a:avLst>
              <a:gd name="adj1" fmla="val 50000"/>
              <a:gd name="adj2" fmla="val 43201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AutoShape 19"/>
          <p:cNvSpPr>
            <a:spLocks noChangeArrowheads="1"/>
          </p:cNvSpPr>
          <p:nvPr/>
        </p:nvSpPr>
        <p:spPr bwMode="auto">
          <a:xfrm rot="16200000">
            <a:off x="3115093" y="4477008"/>
            <a:ext cx="175696" cy="577850"/>
          </a:xfrm>
          <a:prstGeom prst="leftArrow">
            <a:avLst>
              <a:gd name="adj1" fmla="val 50000"/>
              <a:gd name="adj2" fmla="val 43201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AutoShape 19"/>
          <p:cNvSpPr>
            <a:spLocks noChangeArrowheads="1"/>
          </p:cNvSpPr>
          <p:nvPr/>
        </p:nvSpPr>
        <p:spPr bwMode="auto">
          <a:xfrm rot="16200000">
            <a:off x="3105885" y="5091722"/>
            <a:ext cx="175696" cy="577850"/>
          </a:xfrm>
          <a:prstGeom prst="leftArrow">
            <a:avLst>
              <a:gd name="adj1" fmla="val 50000"/>
              <a:gd name="adj2" fmla="val 43201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059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Заголовок 1"/>
          <p:cNvSpPr>
            <a:spLocks noGrp="1"/>
          </p:cNvSpPr>
          <p:nvPr>
            <p:ph type="ctrTitle"/>
          </p:nvPr>
        </p:nvSpPr>
        <p:spPr>
          <a:xfrm>
            <a:off x="214184" y="117575"/>
            <a:ext cx="11574162" cy="7115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 органов ученического самоуправления</a:t>
            </a:r>
          </a:p>
        </p:txBody>
      </p:sp>
      <p:sp>
        <p:nvSpPr>
          <p:cNvPr id="4" name="Овал 3"/>
          <p:cNvSpPr/>
          <p:nvPr/>
        </p:nvSpPr>
        <p:spPr>
          <a:xfrm>
            <a:off x="4222577" y="2786977"/>
            <a:ext cx="3243637" cy="1418456"/>
          </a:xfrm>
          <a:prstGeom prst="ellips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rgbClr val="C0504D">
                    <a:lumMod val="50000"/>
                  </a:srgbClr>
                </a:solidFill>
              </a:rPr>
              <a:t>Школьное ученической самоуправление</a:t>
            </a:r>
            <a:endParaRPr lang="ru-RU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4408" y="953382"/>
            <a:ext cx="2304256" cy="10081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0504D">
                    <a:lumMod val="50000"/>
                  </a:srgbClr>
                </a:solidFill>
              </a:rPr>
              <a:t>Общешкольная ученическая конференция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77802" y="4944907"/>
            <a:ext cx="2160240" cy="93610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504D">
                    <a:lumMod val="50000"/>
                  </a:srgbClr>
                </a:solidFill>
              </a:rPr>
              <a:t>Отдел культуры и досуга</a:t>
            </a:r>
            <a:endParaRPr lang="ru-RU" sz="20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54512" y="1568986"/>
            <a:ext cx="1872208" cy="93610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504D">
                    <a:lumMod val="50000"/>
                  </a:srgbClr>
                </a:solidFill>
              </a:rPr>
              <a:t>Отдел науки и образования</a:t>
            </a:r>
            <a:endParaRPr lang="ru-RU" sz="20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77873" y="3639066"/>
            <a:ext cx="2748847" cy="93610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504D">
                    <a:lumMod val="50000"/>
                  </a:srgbClr>
                </a:solidFill>
              </a:rPr>
              <a:t>Отдел здравоохранения и спорта</a:t>
            </a:r>
            <a:endParaRPr lang="ru-RU" sz="20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9276" y="3502385"/>
            <a:ext cx="2615640" cy="93610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504D">
                    <a:lumMod val="50000"/>
                  </a:srgbClr>
                </a:solidFill>
              </a:rPr>
              <a:t>Информационный отдел</a:t>
            </a:r>
            <a:endParaRPr lang="ru-RU" sz="20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91884" y="1720283"/>
            <a:ext cx="2106200" cy="93610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504D">
                    <a:lumMod val="50000"/>
                  </a:srgbClr>
                </a:solidFill>
              </a:rPr>
              <a:t>Отдел правопорядка</a:t>
            </a:r>
            <a:endParaRPr lang="ru-RU" sz="20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31" name="AutoShape 15"/>
          <p:cNvSpPr>
            <a:spLocks noChangeArrowheads="1"/>
          </p:cNvSpPr>
          <p:nvPr/>
        </p:nvSpPr>
        <p:spPr bwMode="auto">
          <a:xfrm rot="10800000">
            <a:off x="5476656" y="2095511"/>
            <a:ext cx="669925" cy="483564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AutoShape 15"/>
          <p:cNvSpPr>
            <a:spLocks noChangeArrowheads="1"/>
          </p:cNvSpPr>
          <p:nvPr/>
        </p:nvSpPr>
        <p:spPr bwMode="auto">
          <a:xfrm>
            <a:off x="5522960" y="4333388"/>
            <a:ext cx="669925" cy="483564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AutoShape 15"/>
          <p:cNvSpPr>
            <a:spLocks noChangeArrowheads="1"/>
          </p:cNvSpPr>
          <p:nvPr/>
        </p:nvSpPr>
        <p:spPr bwMode="auto">
          <a:xfrm rot="16426491">
            <a:off x="7417050" y="3653024"/>
            <a:ext cx="669925" cy="483564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AutoShape 15"/>
          <p:cNvSpPr>
            <a:spLocks noChangeArrowheads="1"/>
          </p:cNvSpPr>
          <p:nvPr/>
        </p:nvSpPr>
        <p:spPr bwMode="auto">
          <a:xfrm rot="4541843">
            <a:off x="3588689" y="3546989"/>
            <a:ext cx="669925" cy="483564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AutoShape 15"/>
          <p:cNvSpPr>
            <a:spLocks noChangeArrowheads="1"/>
          </p:cNvSpPr>
          <p:nvPr/>
        </p:nvSpPr>
        <p:spPr bwMode="auto">
          <a:xfrm rot="13704514">
            <a:off x="7153741" y="2519068"/>
            <a:ext cx="669925" cy="483564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AutoShape 15"/>
          <p:cNvSpPr>
            <a:spLocks noChangeArrowheads="1"/>
          </p:cNvSpPr>
          <p:nvPr/>
        </p:nvSpPr>
        <p:spPr bwMode="auto">
          <a:xfrm rot="7928911">
            <a:off x="3935408" y="2443344"/>
            <a:ext cx="669925" cy="483564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2" name="Picture 4" descr="https://pp.vk.me/c614717/v614717842/1a260/uBouNYkvrX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7" t="5114" r="10713" b="3102"/>
          <a:stretch/>
        </p:blipFill>
        <p:spPr bwMode="auto">
          <a:xfrm>
            <a:off x="8643747" y="4575170"/>
            <a:ext cx="2708674" cy="2117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36032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563" y="89787"/>
            <a:ext cx="11586545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/>
            <a:r>
              <a:rPr lang="ru-RU" sz="2000" spc="-80" dirty="0">
                <a:solidFill>
                  <a:srgbClr val="000000"/>
                </a:solidFill>
                <a:latin typeface="Times New Roman"/>
                <a:ea typeface="Times New Roman"/>
              </a:rPr>
              <a:t>  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</a:rPr>
              <a:t>Ученическое самоуправление – демократическая форма организации жизнедеятельности ученического коллектива, обеспечивающая развитие самостоятельности обучающихся в принятии и реализации решений для достижения общественно значимых целей.</a:t>
            </a:r>
          </a:p>
          <a:p>
            <a:pPr indent="449580" algn="just"/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</a:rPr>
              <a:t>   В своей деятельности </a:t>
            </a:r>
            <a:r>
              <a:rPr lang="ru-RU" sz="1900" b="1" dirty="0">
                <a:solidFill>
                  <a:srgbClr val="000000"/>
                </a:solidFill>
                <a:latin typeface="Times New Roman"/>
                <a:ea typeface="Times New Roman"/>
              </a:rPr>
              <a:t>орган ученического самоуправления руководствуется: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900" b="1" dirty="0">
                <a:solidFill>
                  <a:srgbClr val="000000"/>
                </a:solidFill>
                <a:latin typeface="Times New Roman"/>
                <a:ea typeface="Times New Roman"/>
              </a:rPr>
              <a:t>Декларация о правах человека;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900" b="1" dirty="0">
                <a:solidFill>
                  <a:srgbClr val="000000"/>
                </a:solidFill>
                <a:latin typeface="Times New Roman"/>
                <a:ea typeface="Times New Roman"/>
              </a:rPr>
              <a:t>Конституция Российской Федерации;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900" b="1" dirty="0">
                <a:solidFill>
                  <a:srgbClr val="000000"/>
                </a:solidFill>
                <a:latin typeface="Times New Roman"/>
                <a:ea typeface="Times New Roman"/>
              </a:rPr>
              <a:t>Конвенцией ООН о правах ребенка;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900" b="1" dirty="0">
                <a:solidFill>
                  <a:srgbClr val="000000"/>
                </a:solidFill>
                <a:latin typeface="Times New Roman"/>
                <a:ea typeface="Times New Roman"/>
              </a:rPr>
              <a:t>Новым  Федеральным законом "Об образовании в Российской Федерации" №273-ФЗ, статья 26 пункт 6;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900" b="1" dirty="0">
                <a:solidFill>
                  <a:srgbClr val="000000"/>
                </a:solidFill>
                <a:latin typeface="Times New Roman"/>
                <a:ea typeface="Times New Roman"/>
              </a:rPr>
              <a:t>ФГОС НОО;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900" b="1" dirty="0">
                <a:solidFill>
                  <a:srgbClr val="000000"/>
                </a:solidFill>
                <a:latin typeface="Times New Roman"/>
                <a:ea typeface="Times New Roman"/>
              </a:rPr>
              <a:t>Уставом школы;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900" b="1" dirty="0">
                <a:solidFill>
                  <a:srgbClr val="000000"/>
                </a:solidFill>
                <a:latin typeface="Times New Roman"/>
                <a:ea typeface="Times New Roman"/>
              </a:rPr>
              <a:t>Положением о  ученическом самоуправлении.</a:t>
            </a:r>
          </a:p>
          <a:p>
            <a:pPr indent="449580"/>
            <a:r>
              <a:rPr lang="ru-RU" sz="1900" b="1" dirty="0">
                <a:solidFill>
                  <a:srgbClr val="000000"/>
                </a:solidFill>
                <a:latin typeface="Times New Roman"/>
                <a:ea typeface="Times New Roman"/>
              </a:rPr>
              <a:t>Деятельность органа ученического самоуправления направлена на:                                </a:t>
            </a:r>
            <a:endParaRPr lang="ru-RU" sz="19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449580"/>
            <a:r>
              <a:rPr lang="ru-RU" sz="19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</a:rPr>
              <a:t>-  приобщение   учащихся   к   участи   решения   вопросов   организации   </a:t>
            </a:r>
          </a:p>
          <a:p>
            <a:pPr indent="449580"/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</a:rPr>
              <a:t>жизни коллектива школы;                                                                                  </a:t>
            </a:r>
            <a:endParaRPr lang="ru-RU" sz="19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449580"/>
            <a:r>
              <a:rPr lang="ru-RU" sz="19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</a:rPr>
              <a:t>-  достижение обучающимися соответствующего образовательного и культурного </a:t>
            </a:r>
            <a:r>
              <a:rPr lang="ru-RU" sz="1900" spc="-10" dirty="0">
                <a:solidFill>
                  <a:srgbClr val="000000"/>
                </a:solidFill>
                <a:latin typeface="Times New Roman"/>
                <a:ea typeface="Times New Roman"/>
              </a:rPr>
              <a:t>уровня;                                                                                       </a:t>
            </a:r>
            <a:endParaRPr lang="ru-RU" sz="1900" spc="-1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indent="-342900">
              <a:buFontTx/>
              <a:buChar char="-"/>
            </a:pPr>
            <a:r>
              <a:rPr lang="ru-RU" sz="19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адаптацию </a:t>
            </a:r>
            <a:r>
              <a:rPr lang="ru-RU" sz="1900" spc="-5" dirty="0">
                <a:solidFill>
                  <a:srgbClr val="000000"/>
                </a:solidFill>
                <a:latin typeface="Times New Roman"/>
                <a:ea typeface="Times New Roman"/>
              </a:rPr>
              <a:t>учащихся к жизни в обществе;                                                              </a:t>
            </a:r>
            <a:endParaRPr lang="ru-RU" sz="1900" spc="-5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indent="-342900">
              <a:buFontTx/>
              <a:buChar char="-"/>
            </a:pPr>
            <a:r>
              <a:rPr lang="ru-RU" sz="19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 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</a:rPr>
              <a:t>воспитание у обучающихся гражданственности, патриотизма, трудолюбия, уважения к правам и свободам человека, любви к окружающей природе.</a:t>
            </a:r>
          </a:p>
          <a:p>
            <a:pPr indent="449580" algn="just"/>
            <a:endParaRPr lang="ru-RU" sz="2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5707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</a:rPr>
              <a:t>Социальное партнерство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</a:rPr>
              <a:t>школьного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</a:rPr>
              <a:t>ученического самоуправления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4894450" y="2813112"/>
            <a:ext cx="2857735" cy="1624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5BACE9">
                <a:lumMod val="20000"/>
                <a:lumOff val="8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kern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Школьное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kern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Ученическое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kern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 самоуправление</a:t>
            </a: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 rot="6955800">
            <a:off x="4426785" y="4889099"/>
            <a:ext cx="2304256" cy="1239607"/>
          </a:xfrm>
          <a:prstGeom prst="ellipse">
            <a:avLst/>
          </a:prstGeom>
          <a:solidFill>
            <a:srgbClr val="00B0F0"/>
          </a:solidFill>
          <a:ln w="9525">
            <a:solidFill>
              <a:srgbClr val="5BACE9">
                <a:lumMod val="40000"/>
                <a:lumOff val="6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Азнакаевский</a:t>
            </a:r>
            <a:endParaRPr lang="ru-RU" b="1" kern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 городской суд</a:t>
            </a:r>
            <a:endParaRPr lang="ru-RU" b="1" kern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charset="0"/>
            </a:endParaRP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 rot="21109347">
            <a:off x="2812381" y="4043312"/>
            <a:ext cx="2667000" cy="1219200"/>
          </a:xfrm>
          <a:prstGeom prst="ellipse">
            <a:avLst/>
          </a:prstGeom>
          <a:solidFill>
            <a:srgbClr val="FFC000"/>
          </a:solidFill>
          <a:ln w="9525">
            <a:solidFill>
              <a:srgbClr val="5BACE9">
                <a:lumMod val="20000"/>
                <a:lumOff val="8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Средства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 массовой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информации</a:t>
            </a:r>
          </a:p>
        </p:txBody>
      </p:sp>
      <p:sp>
        <p:nvSpPr>
          <p:cNvPr id="7" name="Oval 3"/>
          <p:cNvSpPr>
            <a:spLocks noChangeArrowheads="1"/>
          </p:cNvSpPr>
          <p:nvPr/>
        </p:nvSpPr>
        <p:spPr bwMode="auto">
          <a:xfrm rot="1224487">
            <a:off x="7143850" y="4220878"/>
            <a:ext cx="2955032" cy="1238706"/>
          </a:xfrm>
          <a:prstGeom prst="ellipse">
            <a:avLst/>
          </a:prstGeom>
          <a:solidFill>
            <a:srgbClr val="FF9999"/>
          </a:solidFill>
          <a:ln w="9525">
            <a:solidFill>
              <a:srgbClr val="5BACE9">
                <a:lumMod val="40000"/>
                <a:lumOff val="6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Музеи, библиотеки</a:t>
            </a:r>
          </a:p>
        </p:txBody>
      </p:sp>
      <p:sp>
        <p:nvSpPr>
          <p:cNvPr id="8" name="Oval 3"/>
          <p:cNvSpPr>
            <a:spLocks noChangeArrowheads="1"/>
          </p:cNvSpPr>
          <p:nvPr/>
        </p:nvSpPr>
        <p:spPr bwMode="auto">
          <a:xfrm rot="21418642">
            <a:off x="7771468" y="3093442"/>
            <a:ext cx="2667000" cy="1063343"/>
          </a:xfrm>
          <a:prstGeom prst="ellipse">
            <a:avLst/>
          </a:prstGeom>
          <a:solidFill>
            <a:srgbClr val="66FFCC"/>
          </a:solidFill>
          <a:ln w="9525">
            <a:solidFill>
              <a:srgbClr val="5BACE9">
                <a:lumMod val="40000"/>
                <a:lumOff val="6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Родительская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общественность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 rot="904334">
            <a:off x="2242044" y="2841293"/>
            <a:ext cx="2667000" cy="1171826"/>
          </a:xfrm>
          <a:prstGeom prst="ellipse">
            <a:avLst/>
          </a:prstGeom>
          <a:solidFill>
            <a:srgbClr val="FF66FF"/>
          </a:solidFill>
          <a:ln w="9525">
            <a:solidFill>
              <a:srgbClr val="5BACE9">
                <a:lumMod val="20000"/>
                <a:lumOff val="8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Педагог-психолог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школы </a:t>
            </a:r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 rot="4632630">
            <a:off x="5917547" y="5018658"/>
            <a:ext cx="2206144" cy="12192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5BACE9">
                <a:lumMod val="20000"/>
                <a:lumOff val="8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Администрация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 школы, педагоги</a:t>
            </a:r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 rot="20312962">
            <a:off x="7434799" y="2044373"/>
            <a:ext cx="2667000" cy="1041630"/>
          </a:xfrm>
          <a:prstGeom prst="ellipse">
            <a:avLst/>
          </a:prstGeom>
          <a:solidFill>
            <a:srgbClr val="66FF33"/>
          </a:solidFill>
          <a:ln w="9525">
            <a:solidFill>
              <a:srgbClr val="5BACE9">
                <a:lumMod val="20000"/>
                <a:lumOff val="8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ШМО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классных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руководителей</a:t>
            </a:r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 rot="4028520">
            <a:off x="4201540" y="1467039"/>
            <a:ext cx="2196206" cy="866822"/>
          </a:xfrm>
          <a:prstGeom prst="ellipse">
            <a:avLst/>
          </a:prstGeom>
          <a:solidFill>
            <a:srgbClr val="00B050"/>
          </a:solidFill>
          <a:ln w="9525">
            <a:solidFill>
              <a:srgbClr val="5BACE9">
                <a:lumMod val="20000"/>
                <a:lumOff val="8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МБОУ ДОД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ЦДТ </a:t>
            </a:r>
            <a:r>
              <a:rPr lang="ru-RU" sz="1400" b="1" kern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г.Азнакаево</a:t>
            </a:r>
            <a:endParaRPr lang="ru-RU" sz="1400" b="1" kern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charset="0"/>
            </a:endParaRPr>
          </a:p>
        </p:txBody>
      </p:sp>
      <p:sp>
        <p:nvSpPr>
          <p:cNvPr id="15" name="Oval 8"/>
          <p:cNvSpPr>
            <a:spLocks noChangeArrowheads="1"/>
          </p:cNvSpPr>
          <p:nvPr/>
        </p:nvSpPr>
        <p:spPr bwMode="auto">
          <a:xfrm rot="17448515">
            <a:off x="6465878" y="1427322"/>
            <a:ext cx="2072408" cy="1014751"/>
          </a:xfrm>
          <a:prstGeom prst="ellipse">
            <a:avLst/>
          </a:prstGeom>
          <a:solidFill>
            <a:srgbClr val="9999FF"/>
          </a:solidFill>
          <a:ln w="9525">
            <a:solidFill>
              <a:srgbClr val="5BACE9">
                <a:lumMod val="20000"/>
                <a:lumOff val="8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ГРДК </a:t>
            </a:r>
            <a:r>
              <a:rPr lang="ru-RU" b="1" kern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г.Азнакаево</a:t>
            </a:r>
            <a:endParaRPr lang="ru-RU" b="1" kern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charset="0"/>
            </a:endParaRPr>
          </a:p>
        </p:txBody>
      </p:sp>
      <p:sp>
        <p:nvSpPr>
          <p:cNvPr id="13" name="Oval 8"/>
          <p:cNvSpPr>
            <a:spLocks noChangeArrowheads="1"/>
          </p:cNvSpPr>
          <p:nvPr/>
        </p:nvSpPr>
        <p:spPr bwMode="auto">
          <a:xfrm rot="4658556">
            <a:off x="5308510" y="1314442"/>
            <a:ext cx="2093802" cy="1014751"/>
          </a:xfrm>
          <a:prstGeom prst="ellipse">
            <a:avLst/>
          </a:prstGeom>
          <a:solidFill>
            <a:srgbClr val="FF5C01"/>
          </a:solidFill>
          <a:ln w="9525">
            <a:solidFill>
              <a:srgbClr val="5BACE9">
                <a:lumMod val="20000"/>
                <a:lumOff val="8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СК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«</a:t>
            </a:r>
            <a:r>
              <a:rPr lang="ru-RU" b="1" kern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Чатыр</a:t>
            </a:r>
            <a:r>
              <a:rPr lang="ru-RU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-тау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 Арена»</a:t>
            </a:r>
            <a:endParaRPr lang="ru-RU" b="1" kern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charset="0"/>
            </a:endParaRPr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 rot="2224618">
            <a:off x="2966203" y="1883118"/>
            <a:ext cx="2359359" cy="1014751"/>
          </a:xfrm>
          <a:prstGeom prst="ellipse">
            <a:avLst/>
          </a:prstGeom>
          <a:solidFill>
            <a:srgbClr val="0070C0"/>
          </a:solidFill>
          <a:ln w="9525">
            <a:solidFill>
              <a:srgbClr val="5BACE9">
                <a:lumMod val="20000"/>
                <a:lumOff val="8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Социальный педагог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charset="0"/>
              </a:rPr>
              <a:t> школы</a:t>
            </a:r>
            <a:endParaRPr lang="ru-RU" sz="1600" b="1" kern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70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8324" y="188641"/>
            <a:ext cx="1151649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altLang="ru-RU" sz="2800" b="1" kern="0" dirty="0">
                <a:solidFill>
                  <a:schemeClr val="bg1"/>
                </a:solidFill>
                <a:latin typeface="Verdana"/>
                <a:ea typeface="+mj-ea"/>
                <a:cs typeface="+mj-cs"/>
              </a:rPr>
              <a:t>Содержание  проекта</a:t>
            </a:r>
          </a:p>
          <a:p>
            <a:pPr algn="ctr">
              <a:lnSpc>
                <a:spcPct val="150000"/>
              </a:lnSpc>
            </a:pPr>
            <a:r>
              <a:rPr lang="ru-RU" sz="2400" b="1" kern="0" dirty="0">
                <a:solidFill>
                  <a:schemeClr val="bg1"/>
                </a:solidFill>
                <a:latin typeface="Verdana"/>
                <a:ea typeface="+mj-ea"/>
                <a:cs typeface="+mj-cs"/>
              </a:rPr>
              <a:t>Проект включает 4 модуля:</a:t>
            </a:r>
          </a:p>
          <a:p>
            <a:pPr>
              <a:lnSpc>
                <a:spcPct val="150000"/>
              </a:lnSpc>
            </a:pPr>
            <a:r>
              <a:rPr lang="ru-RU" sz="3600" dirty="0">
                <a:solidFill>
                  <a:srgbClr val="0D0D0D"/>
                </a:solidFill>
                <a:latin typeface="Times New Roman"/>
                <a:ea typeface="Times New Roman"/>
              </a:rPr>
              <a:t>1 модуль - аналитический</a:t>
            </a:r>
          </a:p>
          <a:p>
            <a:pPr>
              <a:lnSpc>
                <a:spcPct val="150000"/>
              </a:lnSpc>
            </a:pPr>
            <a:r>
              <a:rPr lang="ru-RU" sz="3600" dirty="0">
                <a:solidFill>
                  <a:srgbClr val="0D0D0D"/>
                </a:solidFill>
                <a:latin typeface="Times New Roman"/>
                <a:ea typeface="Times New Roman"/>
              </a:rPr>
              <a:t>2 модуль – организационный</a:t>
            </a:r>
          </a:p>
          <a:p>
            <a:pPr>
              <a:lnSpc>
                <a:spcPct val="150000"/>
              </a:lnSpc>
            </a:pPr>
            <a:r>
              <a:rPr lang="ru-RU" sz="3600" dirty="0">
                <a:solidFill>
                  <a:srgbClr val="0D0D0D"/>
                </a:solidFill>
                <a:latin typeface="Times New Roman"/>
                <a:ea typeface="Times New Roman"/>
              </a:rPr>
              <a:t>3 модуль – реализация и развитие системы УС</a:t>
            </a:r>
          </a:p>
          <a:p>
            <a:pPr>
              <a:lnSpc>
                <a:spcPct val="150000"/>
              </a:lnSpc>
            </a:pPr>
            <a:r>
              <a:rPr lang="ru-RU" sz="3600" dirty="0">
                <a:solidFill>
                  <a:srgbClr val="0D0D0D"/>
                </a:solidFill>
                <a:latin typeface="Times New Roman"/>
                <a:ea typeface="Times New Roman"/>
              </a:rPr>
              <a:t>4 модуль – мониторинг реализации и </a:t>
            </a:r>
            <a:r>
              <a:rPr lang="ru-RU" sz="3600" dirty="0" smtClean="0">
                <a:solidFill>
                  <a:srgbClr val="0D0D0D"/>
                </a:solidFill>
                <a:latin typeface="Times New Roman"/>
                <a:ea typeface="Times New Roman"/>
              </a:rPr>
              <a:t>развития проекта</a:t>
            </a:r>
            <a:endParaRPr lang="ru-RU" sz="3600" dirty="0">
              <a:solidFill>
                <a:srgbClr val="0D0D0D"/>
              </a:solidFill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</a:pPr>
            <a:endParaRPr lang="ru-RU" sz="24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1906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7018" y="643374"/>
            <a:ext cx="501709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6725" algn="just">
              <a:lnSpc>
                <a:spcPct val="150000"/>
              </a:lnSpc>
            </a:pPr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</a:rPr>
              <a:t>1 модуль - аналитический: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indent="-342900" algn="just">
              <a:lnSpc>
                <a:spcPct val="150000"/>
              </a:lnSpc>
              <a:buFont typeface="Wingdings"/>
              <a:buChar char="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анализ и диагностика состояния работы по развитию ученического самоуправления в классах.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</a:pPr>
            <a:r>
              <a:rPr lang="ru-RU" b="1" dirty="0">
                <a:solidFill>
                  <a:srgbClr val="0D0D0D"/>
                </a:solidFill>
                <a:latin typeface="Times New Roman"/>
                <a:ea typeface="Times New Roman"/>
              </a:rPr>
              <a:t>          2 модуль – организационный: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indent="-342900" algn="just">
              <a:lnSpc>
                <a:spcPct val="150000"/>
              </a:lnSpc>
              <a:buFont typeface="Wingdings"/>
              <a:buChar char="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формирование общественного мнения о значимости и необходимости УС путем конкретизации функции и содержания деятельности всех органов УС;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indent="-342900" algn="just">
              <a:lnSpc>
                <a:spcPct val="150000"/>
              </a:lnSpc>
              <a:buFont typeface="Wingdings"/>
              <a:buChar char="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разработка содержания проекта;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indent="-342900" algn="just">
              <a:lnSpc>
                <a:spcPct val="150000"/>
              </a:lnSpc>
              <a:buFont typeface="Wingdings"/>
              <a:buChar char="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формулировка целей, задач;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indent="-342900" algn="just">
              <a:lnSpc>
                <a:spcPct val="150000"/>
              </a:lnSpc>
              <a:buFont typeface="Wingdings"/>
              <a:buChar char="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изучение нормативно –правовых документов, воспитательных программ;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indent="-342900" algn="just">
              <a:lnSpc>
                <a:spcPct val="150000"/>
              </a:lnSpc>
              <a:buFont typeface="Wingdings"/>
              <a:buChar char=""/>
            </a:pP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>организация учебы педагогов.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260648"/>
            <a:ext cx="2736304" cy="6292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20" y="4258960"/>
            <a:ext cx="2191265" cy="164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77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323</TotalTime>
  <Words>416</Words>
  <Application>Microsoft Office PowerPoint</Application>
  <PresentationFormat>Широкоэкранный</PresentationFormat>
  <Paragraphs>155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4" baseType="lpstr">
      <vt:lpstr>Arial</vt:lpstr>
      <vt:lpstr>Arial Narrow</vt:lpstr>
      <vt:lpstr>Calibri</vt:lpstr>
      <vt:lpstr>Century Gothic</vt:lpstr>
      <vt:lpstr>Impact</vt:lpstr>
      <vt:lpstr>Symbol</vt:lpstr>
      <vt:lpstr>Times New Roman</vt:lpstr>
      <vt:lpstr>Verdana</vt:lpstr>
      <vt:lpstr>Wingdings</vt:lpstr>
      <vt:lpstr>Wingdings 3</vt:lpstr>
      <vt:lpstr>Сектор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 Модель органов ученического самоуправления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«Средняя общеобразовательная школа №1 города Азнакаево» Азнакаевского муниципального района Республики Татарстан</dc:title>
  <dc:creator>School1</dc:creator>
  <cp:lastModifiedBy>User</cp:lastModifiedBy>
  <cp:revision>23</cp:revision>
  <dcterms:created xsi:type="dcterms:W3CDTF">2014-12-30T06:05:24Z</dcterms:created>
  <dcterms:modified xsi:type="dcterms:W3CDTF">2017-06-05T04:56:55Z</dcterms:modified>
</cp:coreProperties>
</file>